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Default Extension="vml" ContentType="application/vnd.openxmlformats-officedocument.vmlDrawing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375" r:id="rId2"/>
    <p:sldId id="376" r:id="rId3"/>
    <p:sldId id="377" r:id="rId4"/>
    <p:sldId id="396" r:id="rId5"/>
    <p:sldId id="403" r:id="rId6"/>
    <p:sldId id="397" r:id="rId7"/>
    <p:sldId id="398" r:id="rId8"/>
    <p:sldId id="405" r:id="rId9"/>
    <p:sldId id="383" r:id="rId10"/>
    <p:sldId id="400" r:id="rId11"/>
    <p:sldId id="404" r:id="rId12"/>
    <p:sldId id="386" r:id="rId13"/>
    <p:sldId id="387" r:id="rId14"/>
    <p:sldId id="388" r:id="rId15"/>
    <p:sldId id="389" r:id="rId16"/>
    <p:sldId id="390" r:id="rId17"/>
    <p:sldId id="391" r:id="rId18"/>
    <p:sldId id="402" r:id="rId19"/>
    <p:sldId id="393" r:id="rId20"/>
    <p:sldId id="394" r:id="rId21"/>
    <p:sldId id="395" r:id="rId22"/>
  </p:sldIdLst>
  <p:sldSz cx="9144000" cy="6858000" type="screen4x3"/>
  <p:notesSz cx="69977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98208" autoAdjust="0"/>
  </p:normalViewPr>
  <p:slideViewPr>
    <p:cSldViewPr>
      <p:cViewPr>
        <p:scale>
          <a:sx n="70" d="100"/>
          <a:sy n="70" d="100"/>
        </p:scale>
        <p:origin x="-1236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0539B-428D-407F-A906-4C72C7DA2400}" type="datetimeFigureOut">
              <a:rPr lang="en-US" smtClean="0"/>
              <a:pPr/>
              <a:t>2/22/2011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185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12A33-5174-475C-BA4D-B0896D0B5F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4CDA9-A626-4E25-93D2-54272C89D570}" type="datetimeFigureOut">
              <a:rPr lang="en-US" smtClean="0"/>
              <a:pPr/>
              <a:t>2/22/2011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10075"/>
            <a:ext cx="5597525" cy="4176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988" y="88185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D8960-141A-4159-8994-B4076A27B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.xml"/><Relationship Id="rId7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.xml"/><Relationship Id="rId9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.xml"/><Relationship Id="rId7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Relationship Id="rId9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8.xml"/><Relationship Id="rId7" Type="http://schemas.openxmlformats.org/officeDocument/2006/relationships/image" Target="../media/image3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Relationship Id="rId9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7412D8C-26CD-40F2-A399-4058B83D87A6}" type="datetimeFigureOut">
              <a:rPr/>
              <a:pPr>
                <a:defRPr/>
              </a:pPr>
              <a:t>10/18/2010</a:t>
            </a:fld>
            <a:endParaRPr dirty="0"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 algn="r"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3B35598-598F-46FD-A508-0129D3812EF8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4ED238E-46C5-4E1D-835D-1192E409DEA7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2/22/2011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4774B4B-C503-4CCC-AC24-CAEB3D04EDAD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23EF496-B21A-417C-AE29-D7EEC0CE1355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2/22/2011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D279D38-0CE6-4186-8BAD-5B441849331C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3 Choic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Answer1.png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5425" y="1852613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Answer2.png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5425" y="3184525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Answer3.png"/>
          <p:cNvPicPr>
            <a:picLocks/>
          </p:cNvPicPr>
          <p:nvPr userDrawn="1"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5425" y="4518025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55448" y="116586"/>
            <a:ext cx="8833104" cy="759180"/>
          </a:xfrm>
        </p:spPr>
        <p:txBody>
          <a:bodyPr anchor="ctr" anchorCtr="1">
            <a:normAutofit/>
          </a:bodyPr>
          <a:lstStyle>
            <a:lvl1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84047" y="1673351"/>
            <a:ext cx="7388352" cy="1215923"/>
          </a:xfrm>
          <a:prstGeom prst="rect">
            <a:avLst/>
          </a:prstGeom>
        </p:spPr>
        <p:txBody>
          <a:bodyPr lIns="90876" tIns="34653" rIns="90876" bIns="34653" anchor="ctr">
            <a:normAutofit/>
          </a:bodyPr>
          <a:lstStyle>
            <a:lvl1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84047" y="3005861"/>
            <a:ext cx="7388352" cy="1215923"/>
          </a:xfrm>
          <a:prstGeom prst="rect">
            <a:avLst/>
          </a:prstGeom>
        </p:spPr>
        <p:txBody>
          <a:bodyPr lIns="90876" tIns="34653" rIns="90876" bIns="34653" anchor="ctr">
            <a:normAutofit/>
          </a:bodyPr>
          <a:lstStyle>
            <a:lvl1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84047" y="4338370"/>
            <a:ext cx="7388352" cy="1215923"/>
          </a:xfrm>
          <a:prstGeom prst="rect">
            <a:avLst/>
          </a:prstGeom>
        </p:spPr>
        <p:txBody>
          <a:bodyPr lIns="90876" tIns="34653" rIns="90876" bIns="34653" anchor="ctr">
            <a:normAutofit/>
          </a:bodyPr>
          <a:lstStyle>
            <a:lvl1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4 Choic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Answer1.png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75" y="1249363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Answer2.png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5575" y="2581275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Answer3.png"/>
          <p:cNvPicPr>
            <a:picLocks/>
          </p:cNvPicPr>
          <p:nvPr userDrawn="1"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5575" y="3914775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Answer4.png"/>
          <p:cNvPicPr>
            <a:picLocks/>
          </p:cNvPicPr>
          <p:nvPr userDrawn="1"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5575" y="5246688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55448" y="116586"/>
            <a:ext cx="8833104" cy="759180"/>
          </a:xfrm>
        </p:spPr>
        <p:txBody>
          <a:bodyPr anchor="ctr" anchorCtr="1">
            <a:normAutofit/>
          </a:bodyPr>
          <a:lstStyle>
            <a:lvl1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371600" y="1069847"/>
            <a:ext cx="7388352" cy="1215923"/>
          </a:xfrm>
          <a:prstGeom prst="rect">
            <a:avLst/>
          </a:prstGeom>
        </p:spPr>
        <p:txBody>
          <a:bodyPr lIns="90876" tIns="34653" rIns="90876" bIns="34653" anchor="ctr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1371600" y="2402357"/>
            <a:ext cx="7388352" cy="1215923"/>
          </a:xfrm>
          <a:prstGeom prst="rect">
            <a:avLst/>
          </a:prstGeom>
        </p:spPr>
        <p:txBody>
          <a:bodyPr lIns="90876" tIns="34653" rIns="90876" bIns="34653" anchor="ctr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3734866"/>
            <a:ext cx="7388352" cy="1215923"/>
          </a:xfrm>
          <a:prstGeom prst="rect">
            <a:avLst/>
          </a:prstGeom>
        </p:spPr>
        <p:txBody>
          <a:bodyPr lIns="90876" tIns="34653" rIns="90876" bIns="34653" anchor="ctr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1371600" y="5067375"/>
            <a:ext cx="7388352" cy="1215923"/>
          </a:xfrm>
          <a:prstGeom prst="rect">
            <a:avLst/>
          </a:prstGeom>
        </p:spPr>
        <p:txBody>
          <a:bodyPr lIns="90876" tIns="34653" rIns="90876" bIns="34653" anchor="ctr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4 Choic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Answer1.png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5425" y="1249363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Answer2.png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5425" y="2581275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Answer3.png"/>
          <p:cNvPicPr>
            <a:picLocks/>
          </p:cNvPicPr>
          <p:nvPr userDrawn="1"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45425" y="3914775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Answer4.png"/>
          <p:cNvPicPr>
            <a:picLocks/>
          </p:cNvPicPr>
          <p:nvPr userDrawn="1"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45425" y="5246688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55448" y="116586"/>
            <a:ext cx="8833104" cy="759180"/>
          </a:xfrm>
        </p:spPr>
        <p:txBody>
          <a:bodyPr anchor="ctr" anchorCtr="1">
            <a:normAutofit/>
          </a:bodyPr>
          <a:lstStyle>
            <a:lvl1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84047" y="1069847"/>
            <a:ext cx="7388352" cy="1215923"/>
          </a:xfrm>
          <a:prstGeom prst="rect">
            <a:avLst/>
          </a:prstGeom>
        </p:spPr>
        <p:txBody>
          <a:bodyPr lIns="90876" tIns="34653" rIns="90876" bIns="34653" anchor="ctr">
            <a:normAutofit/>
          </a:bodyPr>
          <a:lstStyle>
            <a:lvl1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84047" y="2402357"/>
            <a:ext cx="7388352" cy="1215923"/>
          </a:xfrm>
          <a:prstGeom prst="rect">
            <a:avLst/>
          </a:prstGeom>
        </p:spPr>
        <p:txBody>
          <a:bodyPr lIns="90876" tIns="34653" rIns="90876" bIns="34653" anchor="ctr">
            <a:normAutofit/>
          </a:bodyPr>
          <a:lstStyle>
            <a:lvl1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84047" y="3734866"/>
            <a:ext cx="7388352" cy="1215923"/>
          </a:xfrm>
          <a:prstGeom prst="rect">
            <a:avLst/>
          </a:prstGeom>
        </p:spPr>
        <p:txBody>
          <a:bodyPr lIns="90876" tIns="34653" rIns="90876" bIns="34653" anchor="ctr">
            <a:normAutofit/>
          </a:bodyPr>
          <a:lstStyle>
            <a:lvl1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384047" y="5067375"/>
            <a:ext cx="7388352" cy="1215923"/>
          </a:xfrm>
          <a:prstGeom prst="rect">
            <a:avLst/>
          </a:prstGeom>
        </p:spPr>
        <p:txBody>
          <a:bodyPr lIns="90876" tIns="34653" rIns="90876" bIns="34653" anchor="ctr">
            <a:normAutofit/>
          </a:bodyPr>
          <a:lstStyle>
            <a:lvl1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2 Choic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nswer1.png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5425" y="2233613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Answer2.png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5425" y="38735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55448" y="116586"/>
            <a:ext cx="8833104" cy="759180"/>
          </a:xfrm>
        </p:spPr>
        <p:txBody>
          <a:bodyPr anchor="ctr" anchorCtr="1">
            <a:normAutofit/>
          </a:bodyPr>
          <a:lstStyle>
            <a:lvl1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84047" y="1901723"/>
            <a:ext cx="7388352" cy="1522476"/>
          </a:xfrm>
          <a:prstGeom prst="rect">
            <a:avLst/>
          </a:prstGeom>
        </p:spPr>
        <p:txBody>
          <a:bodyPr lIns="90876" tIns="43390" rIns="90876" bIns="43390" anchor="ctr">
            <a:normAutofit/>
          </a:bodyPr>
          <a:lstStyle>
            <a:lvl1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84047" y="3540785"/>
            <a:ext cx="7388352" cy="1522476"/>
          </a:xfrm>
          <a:prstGeom prst="rect">
            <a:avLst/>
          </a:prstGeom>
        </p:spPr>
        <p:txBody>
          <a:bodyPr lIns="90876" tIns="43390" rIns="90876" bIns="43390" anchor="ctr">
            <a:normAutofit/>
          </a:bodyPr>
          <a:lstStyle>
            <a:lvl1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2 Choic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nswer1.png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2233613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Answer2.png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75" y="38735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55448" y="116586"/>
            <a:ext cx="8833104" cy="759180"/>
          </a:xfrm>
        </p:spPr>
        <p:txBody>
          <a:bodyPr anchor="ctr" anchorCtr="1">
            <a:normAutofit/>
          </a:bodyPr>
          <a:lstStyle>
            <a:lvl1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371600" y="1901723"/>
            <a:ext cx="7388352" cy="1522476"/>
          </a:xfrm>
          <a:prstGeom prst="rect">
            <a:avLst/>
          </a:prstGeom>
        </p:spPr>
        <p:txBody>
          <a:bodyPr lIns="90876" tIns="43390" rIns="90876" bIns="43390" anchor="ctr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1371600" y="3540785"/>
            <a:ext cx="7388352" cy="1522476"/>
          </a:xfrm>
          <a:prstGeom prst="rect">
            <a:avLst/>
          </a:prstGeom>
        </p:spPr>
        <p:txBody>
          <a:bodyPr lIns="90876" tIns="43390" rIns="90876" bIns="43390" anchor="ctr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2 - 4 Choic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Answer1.png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75" y="1249363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Answer2.png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5575" y="2581275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Answer3.png"/>
          <p:cNvPicPr>
            <a:picLocks/>
          </p:cNvPicPr>
          <p:nvPr userDrawn="1"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5575" y="3914775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Answer4.png"/>
          <p:cNvPicPr>
            <a:picLocks/>
          </p:cNvPicPr>
          <p:nvPr userDrawn="1"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5575" y="5246688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55448" y="116586"/>
            <a:ext cx="8833104" cy="759180"/>
          </a:xfrm>
        </p:spPr>
        <p:txBody>
          <a:bodyPr anchor="ctr" anchorCtr="1">
            <a:normAutofit/>
          </a:bodyPr>
          <a:lstStyle>
            <a:lvl1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371600" y="1069847"/>
            <a:ext cx="7388352" cy="1215923"/>
          </a:xfrm>
          <a:prstGeom prst="rect">
            <a:avLst/>
          </a:prstGeom>
        </p:spPr>
        <p:txBody>
          <a:bodyPr lIns="90876" tIns="34653" rIns="90876" bIns="34653" anchor="ctr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1371600" y="2402357"/>
            <a:ext cx="7388352" cy="1215923"/>
          </a:xfrm>
          <a:prstGeom prst="rect">
            <a:avLst/>
          </a:prstGeom>
        </p:spPr>
        <p:txBody>
          <a:bodyPr lIns="90876" tIns="34653" rIns="90876" bIns="34653" anchor="ctr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3734866"/>
            <a:ext cx="7388352" cy="1215923"/>
          </a:xfrm>
          <a:prstGeom prst="rect">
            <a:avLst/>
          </a:prstGeom>
        </p:spPr>
        <p:txBody>
          <a:bodyPr lIns="90876" tIns="34653" rIns="90876" bIns="34653" anchor="ctr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1371600" y="5067375"/>
            <a:ext cx="7388352" cy="1215923"/>
          </a:xfrm>
          <a:prstGeom prst="rect">
            <a:avLst/>
          </a:prstGeom>
        </p:spPr>
        <p:txBody>
          <a:bodyPr lIns="90876" tIns="34653" rIns="90876" bIns="34653" anchor="ctr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2 - Dra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Palette.png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1524000"/>
            <a:ext cx="804863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55448" y="116586"/>
            <a:ext cx="8833104" cy="759180"/>
          </a:xfrm>
        </p:spPr>
        <p:txBody>
          <a:bodyPr anchor="ctr" anchorCtr="1">
            <a:normAutofit/>
          </a:bodyPr>
          <a:lstStyle>
            <a:lvl1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1pPr>
            <a:lvl2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2pPr>
            <a:lvl3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3pPr>
            <a:lvl4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4pPr>
            <a:lvl5pPr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39000" cy="1143000"/>
          </a:xfrm>
          <a:noFill/>
        </p:spPr>
        <p:txBody>
          <a:bodyPr/>
          <a:lstStyle>
            <a:lvl1pPr algn="ctr">
              <a:defRPr>
                <a:solidFill>
                  <a:schemeClr val="accent1">
                    <a:lumMod val="50000"/>
                  </a:schemeClr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F9A2C31-61CB-46E8-9AB7-C977C203DF93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2/22/2011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88E01C-9D41-41DB-AC10-A84BC8220F37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C5C09D51-D331-4F9A-9F1A-AE68E60D9FA0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2/22/2011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 algn="r">
              <a:defRPr dirty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7B2E072-272C-43FC-A2BB-0D1A3C3F02C2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287AFD-5628-4520-8BF4-C32C5FE6EBB9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2/22/2011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084D91-4801-487C-BA4E-D23341384376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1344E45-C6DF-4BA2-BFAE-C8AD19F3C690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2/22/2011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DC8219E-EE92-482E-B901-4899731CF252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E05677B-91AD-4FF4-AA76-252B237FC8F5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2/22/2011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8A0B15-2F53-47DA-8E56-B9997CC16CB9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60338580-7E30-488E-8464-6DFAB10E305C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2/22/2011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dirty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19E3EEA-E3AF-4B26-A66B-F136B1A625D0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4FBE7FB-9696-4977-ACBB-0704B1E4C6AF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2/22/2011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6ABC04-F730-432D-B5C3-A8CEF2C2573C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BE03141-8B71-4665-89F1-8B70A539CA17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2/22/2011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DDE7AA9-09A1-495F-857B-AFA0EC4DAE0D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20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4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266EE11-BB54-4518-8123-F0C94D3DFCF1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2/22/2011</a:t>
            </a:fld>
            <a:endParaRPr lang="en-US" dirty="0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dirty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57603F-C1DB-48E0-9637-7E187842F674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>
                  <a:shade val="9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8064A2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8064A2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8064A2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wner\Desktop\drag.xmcd\Selection%203%2025%20143%2085" TargetMode="External"/><Relationship Id="rId7" Type="http://schemas.openxmlformats.org/officeDocument/2006/relationships/oleObject" Target="file:///C:\Users\Owner\Desktop\drag.xmcd\Selection%2027%2063%2088%2095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file:///C:\Users\Owner\Desktop\drag.xmcd\Selection%20115%2087%20166%20119" TargetMode="External"/><Relationship Id="rId5" Type="http://schemas.openxmlformats.org/officeDocument/2006/relationships/image" Target="../media/image14.png"/><Relationship Id="rId4" Type="http://schemas.openxmlformats.org/officeDocument/2006/relationships/oleObject" Target="file:///C:\Users\Owner\Desktop\drag.xmcd\Selection%2067%20145%20206%20205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352800" y="228600"/>
            <a:ext cx="5472332" cy="3276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Integration of Experimental Propulsion Systems in Micro Air Vehicles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67000" y="3733800"/>
            <a:ext cx="6477000" cy="31242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3100" dirty="0" smtClean="0"/>
              <a:t>Midpoint Presentation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3100" dirty="0" smtClean="0"/>
              <a:t>February 22, 2011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Team # 3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Erica Cosmutto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Hunter Metzger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Joel Ware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Kristina De Armas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Michael Isaza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Santiago Baus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  <p:pic>
        <p:nvPicPr>
          <p:cNvPr id="21508" name="Picture 6" descr="http://www.eng.fsu.edu/~arenaal/Solar_Car/images/COE_se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581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8" descr="http://cnd.memphis.edu/isdp07/afr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09600"/>
            <a:ext cx="22225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 analysis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304800" y="1600200"/>
          <a:ext cx="41910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1467"/>
                <a:gridCol w="1769533"/>
              </a:tblGrid>
              <a:tr h="65203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Component </a:t>
                      </a:r>
                      <a:endParaRPr lang="en-US" sz="1600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Weight</a:t>
                      </a:r>
                      <a:r>
                        <a:rPr lang="en-US" sz="1600" baseline="0" dirty="0" smtClean="0"/>
                        <a:t> (lbs.)</a:t>
                      </a:r>
                      <a:endParaRPr lang="en-US" sz="1600" dirty="0"/>
                    </a:p>
                  </a:txBody>
                  <a:tcPr marL="80433" marR="80433"/>
                </a:tc>
              </a:tr>
              <a:tr h="46194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EDF</a:t>
                      </a:r>
                      <a:endParaRPr lang="en-US" sz="1600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0.862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 marL="80433" marR="80433"/>
                </a:tc>
              </a:tr>
              <a:tr h="4954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Battery </a:t>
                      </a:r>
                      <a:endParaRPr lang="en-US" sz="1600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2.2128</a:t>
                      </a:r>
                      <a:endParaRPr lang="en-US" sz="1600" dirty="0"/>
                    </a:p>
                  </a:txBody>
                  <a:tcPr marL="80433" marR="80433"/>
                </a:tc>
              </a:tr>
              <a:tr h="52892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ESC</a:t>
                      </a:r>
                      <a:endParaRPr lang="en-US" sz="1600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0.242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 marL="80433" marR="80433"/>
                </a:tc>
              </a:tr>
              <a:tr h="5091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Transmitter/</a:t>
                      </a:r>
                      <a:r>
                        <a:rPr lang="en-US" sz="1600" baseline="0" dirty="0" smtClean="0"/>
                        <a:t> Receiver</a:t>
                      </a:r>
                      <a:endParaRPr lang="en-US" sz="1600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0.033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 marL="80433" marR="80433"/>
                </a:tc>
              </a:tr>
              <a:tr h="4921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Top half</a:t>
                      </a:r>
                      <a:endParaRPr lang="en-US" sz="1600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0.784</a:t>
                      </a:r>
                      <a:endParaRPr lang="en-US" sz="1600" dirty="0"/>
                    </a:p>
                  </a:txBody>
                  <a:tcPr marL="80433" marR="80433"/>
                </a:tc>
              </a:tr>
              <a:tr h="5450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Bottom half</a:t>
                      </a:r>
                      <a:endParaRPr lang="en-US" sz="1600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0.775</a:t>
                      </a:r>
                      <a:endParaRPr lang="en-US" sz="1600" dirty="0"/>
                    </a:p>
                  </a:txBody>
                  <a:tcPr marL="80433" marR="80433"/>
                </a:tc>
              </a:tr>
              <a:tr h="5450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End cap</a:t>
                      </a:r>
                      <a:endParaRPr lang="en-US" sz="1600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0.1780</a:t>
                      </a:r>
                      <a:endParaRPr lang="en-US" sz="1600" dirty="0"/>
                    </a:p>
                  </a:txBody>
                  <a:tcPr marL="80433" marR="80433"/>
                </a:tc>
              </a:tr>
              <a:tr h="64709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TOTAL</a:t>
                      </a:r>
                      <a:endParaRPr lang="en-US" sz="1600" b="1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5.087</a:t>
                      </a:r>
                    </a:p>
                  </a:txBody>
                  <a:tcPr marL="80433" marR="80433"/>
                </a:tc>
              </a:tr>
            </a:tbl>
          </a:graphicData>
        </a:graphic>
      </p:graphicFrame>
      <p:pic>
        <p:nvPicPr>
          <p:cNvPr id="5" name="Picture 2" descr="C:\Users\Erica\Pictures\2011-02-21 Senior Design\DSC01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590800"/>
            <a:ext cx="3352800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Cost Analysis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362200" y="1524000"/>
          <a:ext cx="3429000" cy="3984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1295400"/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Component </a:t>
                      </a:r>
                      <a:endParaRPr lang="en-US" sz="1600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Cost ($)</a:t>
                      </a:r>
                      <a:endParaRPr lang="en-US" sz="1600" dirty="0"/>
                    </a:p>
                  </a:txBody>
                  <a:tcPr marL="80433" marR="80433"/>
                </a:tc>
              </a:tr>
              <a:tr h="3318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EDF</a:t>
                      </a:r>
                      <a:endParaRPr lang="en-US" sz="1600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129.95</a:t>
                      </a:r>
                      <a:endParaRPr lang="en-US" sz="1600" dirty="0"/>
                    </a:p>
                  </a:txBody>
                  <a:tcPr marL="80433" marR="80433"/>
                </a:tc>
              </a:tr>
              <a:tr h="3318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Battery </a:t>
                      </a:r>
                      <a:endParaRPr lang="en-US" sz="1600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509.99</a:t>
                      </a:r>
                      <a:endParaRPr lang="en-US" sz="1600" dirty="0"/>
                    </a:p>
                  </a:txBody>
                  <a:tcPr marL="80433" marR="80433"/>
                </a:tc>
              </a:tr>
              <a:tr h="3318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Battery Charger</a:t>
                      </a:r>
                      <a:endParaRPr lang="en-US" sz="1600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109.98</a:t>
                      </a:r>
                      <a:endParaRPr lang="en-US" sz="1600" dirty="0"/>
                    </a:p>
                  </a:txBody>
                  <a:tcPr marL="80433" marR="80433"/>
                </a:tc>
              </a:tr>
              <a:tr h="63055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Woodworks</a:t>
                      </a:r>
                      <a:r>
                        <a:rPr lang="en-US" sz="1600" baseline="0" dirty="0" smtClean="0"/>
                        <a:t> LipoSack (Storage)</a:t>
                      </a:r>
                      <a:endParaRPr lang="en-US" sz="1600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34.99</a:t>
                      </a:r>
                      <a:endParaRPr lang="en-US" sz="1600" dirty="0"/>
                    </a:p>
                  </a:txBody>
                  <a:tcPr marL="80433" marR="80433"/>
                </a:tc>
              </a:tr>
              <a:tr h="3318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ESC</a:t>
                      </a:r>
                      <a:endParaRPr lang="en-US" sz="1600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120.00</a:t>
                      </a:r>
                      <a:endParaRPr lang="en-US" sz="1600" dirty="0"/>
                    </a:p>
                  </a:txBody>
                  <a:tcPr marL="80433" marR="80433"/>
                </a:tc>
              </a:tr>
              <a:tr h="4267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Transmitter/</a:t>
                      </a:r>
                      <a:r>
                        <a:rPr lang="en-US" sz="1600" baseline="0" dirty="0" smtClean="0"/>
                        <a:t>Receiver</a:t>
                      </a:r>
                      <a:endParaRPr lang="en-US" sz="1600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179.97</a:t>
                      </a:r>
                      <a:endParaRPr lang="en-US" sz="1600" dirty="0"/>
                    </a:p>
                  </a:txBody>
                  <a:tcPr marL="80433" marR="80433"/>
                </a:tc>
              </a:tr>
              <a:tr h="5806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Industrial</a:t>
                      </a:r>
                      <a:r>
                        <a:rPr lang="en-US" sz="1600" baseline="0" dirty="0" smtClean="0"/>
                        <a:t> Strength Velcro</a:t>
                      </a:r>
                      <a:endParaRPr lang="en-US" sz="1600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7.00</a:t>
                      </a:r>
                      <a:endParaRPr lang="en-US" sz="1600" dirty="0"/>
                    </a:p>
                  </a:txBody>
                  <a:tcPr marL="80433" marR="80433"/>
                </a:tc>
              </a:tr>
              <a:tr h="33216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Connection</a:t>
                      </a:r>
                      <a:r>
                        <a:rPr lang="en-US" sz="1600" baseline="0" dirty="0" smtClean="0"/>
                        <a:t> Wires</a:t>
                      </a:r>
                      <a:endParaRPr lang="en-US" sz="1600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14.00</a:t>
                      </a:r>
                      <a:endParaRPr lang="en-US" sz="1600" dirty="0"/>
                    </a:p>
                  </a:txBody>
                  <a:tcPr marL="80433" marR="80433"/>
                </a:tc>
              </a:tr>
              <a:tr h="33181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TOTAL</a:t>
                      </a:r>
                      <a:endParaRPr lang="en-US" sz="1600" b="1" dirty="0"/>
                    </a:p>
                  </a:txBody>
                  <a:tcPr marL="80433" marR="80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$1105.88</a:t>
                      </a:r>
                      <a:endParaRPr lang="en-US" sz="1600" b="1" dirty="0"/>
                    </a:p>
                  </a:txBody>
                  <a:tcPr marL="80433" marR="80433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4600" y="5791200"/>
            <a:ext cx="3166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Allocated Budget: </a:t>
            </a:r>
            <a:r>
              <a:rPr lang="en-US" dirty="0" smtClean="0"/>
              <a:t>$2000</a:t>
            </a:r>
          </a:p>
          <a:p>
            <a:r>
              <a:rPr lang="en-US" b="1" dirty="0" smtClean="0"/>
              <a:t>Remaining Balance: </a:t>
            </a:r>
            <a:r>
              <a:rPr lang="en-US" dirty="0" smtClean="0"/>
              <a:t>$894.12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0"/>
            <a:ext cx="7239000" cy="1143000"/>
          </a:xfrm>
        </p:spPr>
        <p:txBody>
          <a:bodyPr/>
          <a:lstStyle/>
          <a:p>
            <a:r>
              <a:rPr lang="en-US" dirty="0" smtClean="0"/>
              <a:t>   Vacuum Bagging Process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4419600"/>
            <a:ext cx="7620000" cy="2163763"/>
          </a:xfrm>
        </p:spPr>
        <p:txBody>
          <a:bodyPr>
            <a:normAutofit/>
          </a:bodyPr>
          <a:lstStyle/>
          <a:p>
            <a:r>
              <a:rPr lang="en-US" dirty="0" smtClean="0"/>
              <a:t>Carbon Fiber-Reinforced Polymer</a:t>
            </a:r>
          </a:p>
          <a:p>
            <a:r>
              <a:rPr lang="en-US" dirty="0" smtClean="0"/>
              <a:t>635 Thin Epoxy Resin System</a:t>
            </a:r>
          </a:p>
          <a:p>
            <a:r>
              <a:rPr lang="en-US" dirty="0" smtClean="0"/>
              <a:t>Materials provided by HPMI</a:t>
            </a:r>
          </a:p>
          <a:p>
            <a:r>
              <a:rPr lang="en-US" dirty="0" smtClean="0"/>
              <a:t>Mold created by sponsor</a:t>
            </a:r>
            <a:endParaRPr lang="en-US" dirty="0"/>
          </a:p>
        </p:txBody>
      </p:sp>
      <p:pic>
        <p:nvPicPr>
          <p:cNvPr id="2" name="Picture 2" descr="C:\Users\Erica\Documents\My Dropbox\Senior Design\Pictures_Video\2011-02-21 Senior Design\DSC01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295400"/>
            <a:ext cx="4038600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29465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Vacuum Bagging Step by Step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t="926" r="48611"/>
          <a:stretch>
            <a:fillRect/>
          </a:stretch>
        </p:blipFill>
        <p:spPr bwMode="auto">
          <a:xfrm>
            <a:off x="2971800" y="1295400"/>
            <a:ext cx="28194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1"/>
          <p:cNvGrpSpPr/>
          <p:nvPr/>
        </p:nvGrpSpPr>
        <p:grpSpPr>
          <a:xfrm>
            <a:off x="2438400" y="5486400"/>
            <a:ext cx="828666" cy="1183808"/>
            <a:chOff x="0" y="2432"/>
            <a:chExt cx="828666" cy="1183808"/>
          </a:xfrm>
        </p:grpSpPr>
        <p:sp>
          <p:nvSpPr>
            <p:cNvPr id="16" name="Chevron 15"/>
            <p:cNvSpPr/>
            <p:nvPr/>
          </p:nvSpPr>
          <p:spPr>
            <a:xfrm rot="5400000">
              <a:off x="-177571" y="180003"/>
              <a:ext cx="1183808" cy="828666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Chevron 4"/>
            <p:cNvSpPr/>
            <p:nvPr/>
          </p:nvSpPr>
          <p:spPr>
            <a:xfrm>
              <a:off x="0" y="416765"/>
              <a:ext cx="828666" cy="3551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Step 1</a:t>
              </a:r>
            </a:p>
          </p:txBody>
        </p:sp>
      </p:grpSp>
      <p:grpSp>
        <p:nvGrpSpPr>
          <p:cNvPr id="4" name="Group 12"/>
          <p:cNvGrpSpPr/>
          <p:nvPr/>
        </p:nvGrpSpPr>
        <p:grpSpPr>
          <a:xfrm>
            <a:off x="3276600" y="5486400"/>
            <a:ext cx="3286133" cy="769475"/>
            <a:chOff x="828666" y="0"/>
            <a:chExt cx="3286133" cy="769475"/>
          </a:xfrm>
        </p:grpSpPr>
        <p:sp>
          <p:nvSpPr>
            <p:cNvPr id="14" name="Round Same Side Corner Rectangle 13"/>
            <p:cNvSpPr/>
            <p:nvPr/>
          </p:nvSpPr>
          <p:spPr>
            <a:xfrm rot="5400000">
              <a:off x="2086995" y="-1258329"/>
              <a:ext cx="769475" cy="3286133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ound Same Side Corner Rectangle 6"/>
            <p:cNvSpPr/>
            <p:nvPr/>
          </p:nvSpPr>
          <p:spPr>
            <a:xfrm>
              <a:off x="828667" y="37562"/>
              <a:ext cx="3248570" cy="694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 smtClean="0"/>
                <a:t>Prepare materials needed</a:t>
              </a:r>
              <a:endParaRPr lang="en-US" sz="1800" kern="1200" dirty="0"/>
            </a:p>
          </p:txBody>
        </p:sp>
      </p:grpSp>
      <p:grpSp>
        <p:nvGrpSpPr>
          <p:cNvPr id="5" name="Group 17"/>
          <p:cNvGrpSpPr/>
          <p:nvPr/>
        </p:nvGrpSpPr>
        <p:grpSpPr>
          <a:xfrm>
            <a:off x="2438400" y="5486400"/>
            <a:ext cx="828666" cy="1183808"/>
            <a:chOff x="0" y="1057814"/>
            <a:chExt cx="828666" cy="1183808"/>
          </a:xfrm>
        </p:grpSpPr>
        <p:sp>
          <p:nvSpPr>
            <p:cNvPr id="22" name="Chevron 21"/>
            <p:cNvSpPr/>
            <p:nvPr/>
          </p:nvSpPr>
          <p:spPr>
            <a:xfrm rot="5400000">
              <a:off x="-177571" y="1235385"/>
              <a:ext cx="1183808" cy="828666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hevron 4"/>
            <p:cNvSpPr/>
            <p:nvPr/>
          </p:nvSpPr>
          <p:spPr>
            <a:xfrm>
              <a:off x="0" y="1472147"/>
              <a:ext cx="828666" cy="3551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Step 2</a:t>
              </a:r>
              <a:endParaRPr lang="en-US" sz="2200" kern="1200" dirty="0"/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3276600" y="5486400"/>
            <a:ext cx="3286133" cy="769475"/>
            <a:chOff x="828666" y="1057815"/>
            <a:chExt cx="3286133" cy="769475"/>
          </a:xfrm>
        </p:grpSpPr>
        <p:sp>
          <p:nvSpPr>
            <p:cNvPr id="20" name="Round Same Side Corner Rectangle 19"/>
            <p:cNvSpPr/>
            <p:nvPr/>
          </p:nvSpPr>
          <p:spPr>
            <a:xfrm rot="5400000">
              <a:off x="2086995" y="-200514"/>
              <a:ext cx="769475" cy="3286133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ound Same Side Corner Rectangle 6"/>
            <p:cNvSpPr/>
            <p:nvPr/>
          </p:nvSpPr>
          <p:spPr>
            <a:xfrm>
              <a:off x="828667" y="1095377"/>
              <a:ext cx="3248570" cy="694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 smtClean="0"/>
                <a:t>Apply mold release, carnauba based paste wax</a:t>
              </a:r>
              <a:endParaRPr lang="en-US" sz="1800" kern="1200" dirty="0"/>
            </a:p>
          </p:txBody>
        </p:sp>
      </p:grp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19200"/>
            <a:ext cx="53594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4"/>
          <p:cNvGrpSpPr/>
          <p:nvPr/>
        </p:nvGrpSpPr>
        <p:grpSpPr>
          <a:xfrm>
            <a:off x="2438400" y="5486400"/>
            <a:ext cx="828666" cy="1183808"/>
            <a:chOff x="0" y="2113195"/>
            <a:chExt cx="828666" cy="1183808"/>
          </a:xfrm>
        </p:grpSpPr>
        <p:sp>
          <p:nvSpPr>
            <p:cNvPr id="29" name="Chevron 28"/>
            <p:cNvSpPr/>
            <p:nvPr/>
          </p:nvSpPr>
          <p:spPr>
            <a:xfrm rot="5400000">
              <a:off x="-177571" y="2290766"/>
              <a:ext cx="1183808" cy="828666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hevron 4"/>
            <p:cNvSpPr/>
            <p:nvPr/>
          </p:nvSpPr>
          <p:spPr>
            <a:xfrm>
              <a:off x="0" y="2527528"/>
              <a:ext cx="828666" cy="3551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Step 3</a:t>
              </a:r>
              <a:endParaRPr lang="en-US" sz="2200" kern="1200" dirty="0"/>
            </a:p>
          </p:txBody>
        </p:sp>
      </p:grpSp>
      <p:grpSp>
        <p:nvGrpSpPr>
          <p:cNvPr id="8" name="Group 25"/>
          <p:cNvGrpSpPr/>
          <p:nvPr/>
        </p:nvGrpSpPr>
        <p:grpSpPr>
          <a:xfrm>
            <a:off x="3276600" y="5486400"/>
            <a:ext cx="3286133" cy="769475"/>
            <a:chOff x="828666" y="2113195"/>
            <a:chExt cx="3286133" cy="769475"/>
          </a:xfrm>
        </p:grpSpPr>
        <p:sp>
          <p:nvSpPr>
            <p:cNvPr id="27" name="Round Same Side Corner Rectangle 26"/>
            <p:cNvSpPr/>
            <p:nvPr/>
          </p:nvSpPr>
          <p:spPr>
            <a:xfrm rot="5400000">
              <a:off x="2086995" y="854866"/>
              <a:ext cx="769475" cy="3286133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ound Same Side Corner Rectangle 6"/>
            <p:cNvSpPr/>
            <p:nvPr/>
          </p:nvSpPr>
          <p:spPr>
            <a:xfrm>
              <a:off x="828667" y="2150758"/>
              <a:ext cx="3248570" cy="694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 smtClean="0"/>
                <a:t>Place carbon fiber, peel ply and flow media over mold</a:t>
              </a:r>
              <a:endParaRPr lang="en-US" sz="1800" kern="1200" dirty="0"/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/>
          <a:srcRect l="44531" t="50000" r="22656" b="-3125"/>
          <a:stretch>
            <a:fillRect/>
          </a:stretch>
        </p:blipFill>
        <p:spPr bwMode="auto">
          <a:xfrm>
            <a:off x="2590800" y="1219200"/>
            <a:ext cx="3657600" cy="444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31"/>
          <p:cNvGrpSpPr/>
          <p:nvPr/>
        </p:nvGrpSpPr>
        <p:grpSpPr>
          <a:xfrm>
            <a:off x="2438400" y="5486400"/>
            <a:ext cx="828666" cy="1183808"/>
            <a:chOff x="0" y="3168577"/>
            <a:chExt cx="828666" cy="1183808"/>
          </a:xfrm>
        </p:grpSpPr>
        <p:sp>
          <p:nvSpPr>
            <p:cNvPr id="36" name="Chevron 35"/>
            <p:cNvSpPr/>
            <p:nvPr/>
          </p:nvSpPr>
          <p:spPr>
            <a:xfrm rot="5400000">
              <a:off x="-177571" y="3346148"/>
              <a:ext cx="1183808" cy="828666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Chevron 4"/>
            <p:cNvSpPr/>
            <p:nvPr/>
          </p:nvSpPr>
          <p:spPr>
            <a:xfrm>
              <a:off x="0" y="3582910"/>
              <a:ext cx="828666" cy="3551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Step 4</a:t>
              </a:r>
              <a:endParaRPr lang="en-US" sz="2200" kern="1200" dirty="0"/>
            </a:p>
          </p:txBody>
        </p:sp>
      </p:grpSp>
      <p:grpSp>
        <p:nvGrpSpPr>
          <p:cNvPr id="10" name="Group 32"/>
          <p:cNvGrpSpPr/>
          <p:nvPr/>
        </p:nvGrpSpPr>
        <p:grpSpPr>
          <a:xfrm>
            <a:off x="3276600" y="5486400"/>
            <a:ext cx="3286133" cy="769475"/>
            <a:chOff x="828666" y="3168577"/>
            <a:chExt cx="3286133" cy="769475"/>
          </a:xfrm>
        </p:grpSpPr>
        <p:sp>
          <p:nvSpPr>
            <p:cNvPr id="34" name="Round Same Side Corner Rectangle 33"/>
            <p:cNvSpPr/>
            <p:nvPr/>
          </p:nvSpPr>
          <p:spPr>
            <a:xfrm rot="5400000">
              <a:off x="2086995" y="1910248"/>
              <a:ext cx="769475" cy="3286133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Round Same Side Corner Rectangle 6"/>
            <p:cNvSpPr/>
            <p:nvPr/>
          </p:nvSpPr>
          <p:spPr>
            <a:xfrm>
              <a:off x="828667" y="3206140"/>
              <a:ext cx="3248570" cy="694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 smtClean="0"/>
                <a:t>Place vacuum tube in desired location</a:t>
              </a:r>
              <a:endParaRPr lang="en-US" sz="1800" kern="1200" dirty="0"/>
            </a:p>
          </p:txBody>
        </p:sp>
      </p:grp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5" cstate="print"/>
          <a:srcRect r="-1163" b="17829"/>
          <a:stretch>
            <a:fillRect/>
          </a:stretch>
        </p:blipFill>
        <p:spPr bwMode="auto">
          <a:xfrm>
            <a:off x="1219200" y="1219200"/>
            <a:ext cx="6629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38"/>
          <p:cNvGrpSpPr/>
          <p:nvPr/>
        </p:nvGrpSpPr>
        <p:grpSpPr>
          <a:xfrm>
            <a:off x="2438400" y="5486400"/>
            <a:ext cx="828666" cy="1183808"/>
            <a:chOff x="0" y="4223958"/>
            <a:chExt cx="828666" cy="1183808"/>
          </a:xfrm>
        </p:grpSpPr>
        <p:sp>
          <p:nvSpPr>
            <p:cNvPr id="43" name="Chevron 42"/>
            <p:cNvSpPr/>
            <p:nvPr/>
          </p:nvSpPr>
          <p:spPr>
            <a:xfrm rot="5400000">
              <a:off x="-177571" y="4401529"/>
              <a:ext cx="1183808" cy="828666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Chevron 4"/>
            <p:cNvSpPr/>
            <p:nvPr/>
          </p:nvSpPr>
          <p:spPr>
            <a:xfrm>
              <a:off x="0" y="4638291"/>
              <a:ext cx="828666" cy="3551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Step 5</a:t>
              </a:r>
              <a:endParaRPr lang="en-US" sz="2200" kern="1200" dirty="0"/>
            </a:p>
          </p:txBody>
        </p:sp>
      </p:grpSp>
      <p:grpSp>
        <p:nvGrpSpPr>
          <p:cNvPr id="12" name="Group 39"/>
          <p:cNvGrpSpPr/>
          <p:nvPr/>
        </p:nvGrpSpPr>
        <p:grpSpPr>
          <a:xfrm>
            <a:off x="3276600" y="5486400"/>
            <a:ext cx="3286133" cy="769475"/>
            <a:chOff x="828666" y="4223958"/>
            <a:chExt cx="3286133" cy="769475"/>
          </a:xfrm>
        </p:grpSpPr>
        <p:sp>
          <p:nvSpPr>
            <p:cNvPr id="41" name="Round Same Side Corner Rectangle 40"/>
            <p:cNvSpPr/>
            <p:nvPr/>
          </p:nvSpPr>
          <p:spPr>
            <a:xfrm rot="5400000">
              <a:off x="2086995" y="2965629"/>
              <a:ext cx="769475" cy="3286133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Round Same Side Corner Rectangle 6"/>
            <p:cNvSpPr/>
            <p:nvPr/>
          </p:nvSpPr>
          <p:spPr>
            <a:xfrm>
              <a:off x="828667" y="4261521"/>
              <a:ext cx="3248570" cy="694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800" kern="1200" dirty="0" smtClean="0"/>
                <a:t>Place vacuum bag over the mold and seal it</a:t>
              </a:r>
              <a:endParaRPr lang="en-US" sz="1800" kern="1200" dirty="0"/>
            </a:p>
          </p:txBody>
        </p:sp>
      </p:grp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6" cstate="print"/>
          <a:srcRect l="725" t="53140" r="48551" b="483"/>
          <a:stretch>
            <a:fillRect/>
          </a:stretch>
        </p:blipFill>
        <p:spPr bwMode="auto">
          <a:xfrm>
            <a:off x="1905000" y="1371600"/>
            <a:ext cx="533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45"/>
          <p:cNvGrpSpPr/>
          <p:nvPr/>
        </p:nvGrpSpPr>
        <p:grpSpPr>
          <a:xfrm>
            <a:off x="2428183" y="5486400"/>
            <a:ext cx="848418" cy="1212026"/>
            <a:chOff x="1" y="2945"/>
            <a:chExt cx="848418" cy="1212026"/>
          </a:xfrm>
        </p:grpSpPr>
        <p:sp>
          <p:nvSpPr>
            <p:cNvPr id="50" name="Chevron 49"/>
            <p:cNvSpPr/>
            <p:nvPr/>
          </p:nvSpPr>
          <p:spPr>
            <a:xfrm rot="5400000">
              <a:off x="-181803" y="184749"/>
              <a:ext cx="1212026" cy="848418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Chevron 4"/>
            <p:cNvSpPr/>
            <p:nvPr/>
          </p:nvSpPr>
          <p:spPr>
            <a:xfrm>
              <a:off x="1" y="427154"/>
              <a:ext cx="848418" cy="3636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 smtClean="0"/>
                <a:t>Step 6</a:t>
              </a:r>
              <a:endParaRPr lang="en-US" sz="1900" kern="1200" dirty="0"/>
            </a:p>
          </p:txBody>
        </p:sp>
      </p:grpSp>
      <p:grpSp>
        <p:nvGrpSpPr>
          <p:cNvPr id="18" name="Group 46"/>
          <p:cNvGrpSpPr/>
          <p:nvPr/>
        </p:nvGrpSpPr>
        <p:grpSpPr>
          <a:xfrm>
            <a:off x="3276600" y="5486400"/>
            <a:ext cx="2885381" cy="787817"/>
            <a:chOff x="848418" y="2945"/>
            <a:chExt cx="2885381" cy="787817"/>
          </a:xfrm>
        </p:grpSpPr>
        <p:sp>
          <p:nvSpPr>
            <p:cNvPr id="48" name="Round Same Side Corner Rectangle 47"/>
            <p:cNvSpPr/>
            <p:nvPr/>
          </p:nvSpPr>
          <p:spPr>
            <a:xfrm rot="5400000">
              <a:off x="1897200" y="-1045837"/>
              <a:ext cx="787817" cy="2885381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ound Same Side Corner Rectangle 6"/>
            <p:cNvSpPr/>
            <p:nvPr/>
          </p:nvSpPr>
          <p:spPr>
            <a:xfrm>
              <a:off x="848418" y="41403"/>
              <a:ext cx="2846923" cy="7109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4" tIns="10795" rIns="10795" bIns="1079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700" kern="1200" dirty="0" smtClean="0"/>
                <a:t>Turn vacuum pump on and begin evacuating air from the bag</a:t>
              </a:r>
              <a:endParaRPr lang="en-US" sz="1700" kern="1200" dirty="0"/>
            </a:p>
          </p:txBody>
        </p:sp>
      </p:grpSp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7" cstate="print"/>
          <a:srcRect b="16049"/>
          <a:stretch>
            <a:fillRect/>
          </a:stretch>
        </p:blipFill>
        <p:spPr bwMode="auto">
          <a:xfrm>
            <a:off x="1447800" y="1295400"/>
            <a:ext cx="6172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58"/>
          <p:cNvGrpSpPr/>
          <p:nvPr/>
        </p:nvGrpSpPr>
        <p:grpSpPr>
          <a:xfrm>
            <a:off x="2428183" y="5486400"/>
            <a:ext cx="848418" cy="1212026"/>
            <a:chOff x="1" y="1070065"/>
            <a:chExt cx="848418" cy="1212026"/>
          </a:xfrm>
        </p:grpSpPr>
        <p:sp>
          <p:nvSpPr>
            <p:cNvPr id="63" name="Chevron 62"/>
            <p:cNvSpPr/>
            <p:nvPr/>
          </p:nvSpPr>
          <p:spPr>
            <a:xfrm rot="5400000">
              <a:off x="-181803" y="1251869"/>
              <a:ext cx="1212026" cy="848418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Chevron 4"/>
            <p:cNvSpPr/>
            <p:nvPr/>
          </p:nvSpPr>
          <p:spPr>
            <a:xfrm>
              <a:off x="1" y="1494274"/>
              <a:ext cx="848418" cy="3636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 smtClean="0"/>
                <a:t>Step 7</a:t>
              </a:r>
              <a:endParaRPr lang="en-US" sz="1900" kern="1200" dirty="0"/>
            </a:p>
          </p:txBody>
        </p:sp>
      </p:grpSp>
      <p:grpSp>
        <p:nvGrpSpPr>
          <p:cNvPr id="25" name="Group 59"/>
          <p:cNvGrpSpPr/>
          <p:nvPr/>
        </p:nvGrpSpPr>
        <p:grpSpPr>
          <a:xfrm>
            <a:off x="3276600" y="5486400"/>
            <a:ext cx="2885381" cy="787817"/>
            <a:chOff x="848418" y="1070065"/>
            <a:chExt cx="2885381" cy="787817"/>
          </a:xfrm>
        </p:grpSpPr>
        <p:sp>
          <p:nvSpPr>
            <p:cNvPr id="61" name="Round Same Side Corner Rectangle 60"/>
            <p:cNvSpPr/>
            <p:nvPr/>
          </p:nvSpPr>
          <p:spPr>
            <a:xfrm rot="5400000">
              <a:off x="1897200" y="21283"/>
              <a:ext cx="787817" cy="2885381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Round Same Side Corner Rectangle 6"/>
            <p:cNvSpPr/>
            <p:nvPr/>
          </p:nvSpPr>
          <p:spPr>
            <a:xfrm>
              <a:off x="848418" y="1108523"/>
              <a:ext cx="2846923" cy="7109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4" tIns="10795" rIns="10795" bIns="1079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700" kern="1200" dirty="0" smtClean="0"/>
                <a:t>Allow pressure to build up and observe for any leaks</a:t>
              </a:r>
              <a:endParaRPr lang="en-US" sz="1700" kern="1200" dirty="0"/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 t="1688" r="9494" b="24894"/>
          <a:stretch>
            <a:fillRect/>
          </a:stretch>
        </p:blipFill>
        <p:spPr bwMode="auto">
          <a:xfrm>
            <a:off x="1295400" y="1295400"/>
            <a:ext cx="6400800" cy="389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65"/>
          <p:cNvGrpSpPr/>
          <p:nvPr/>
        </p:nvGrpSpPr>
        <p:grpSpPr>
          <a:xfrm>
            <a:off x="2438400" y="5486400"/>
            <a:ext cx="848418" cy="1212026"/>
            <a:chOff x="1" y="2137186"/>
            <a:chExt cx="848418" cy="1212026"/>
          </a:xfrm>
        </p:grpSpPr>
        <p:sp>
          <p:nvSpPr>
            <p:cNvPr id="70" name="Chevron 69"/>
            <p:cNvSpPr/>
            <p:nvPr/>
          </p:nvSpPr>
          <p:spPr>
            <a:xfrm rot="5400000">
              <a:off x="-181803" y="2318990"/>
              <a:ext cx="1212026" cy="848418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Chevron 4"/>
            <p:cNvSpPr/>
            <p:nvPr/>
          </p:nvSpPr>
          <p:spPr>
            <a:xfrm>
              <a:off x="1" y="2561395"/>
              <a:ext cx="848418" cy="3636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 smtClean="0"/>
                <a:t>Step 8</a:t>
              </a:r>
              <a:endParaRPr lang="en-US" sz="1900" kern="1200" dirty="0"/>
            </a:p>
          </p:txBody>
        </p:sp>
      </p:grpSp>
      <p:grpSp>
        <p:nvGrpSpPr>
          <p:cNvPr id="32" name="Group 66"/>
          <p:cNvGrpSpPr/>
          <p:nvPr/>
        </p:nvGrpSpPr>
        <p:grpSpPr>
          <a:xfrm>
            <a:off x="3286817" y="5486400"/>
            <a:ext cx="2885381" cy="787817"/>
            <a:chOff x="848418" y="2137186"/>
            <a:chExt cx="2885381" cy="787817"/>
          </a:xfrm>
        </p:grpSpPr>
        <p:sp>
          <p:nvSpPr>
            <p:cNvPr id="68" name="Round Same Side Corner Rectangle 67"/>
            <p:cNvSpPr/>
            <p:nvPr/>
          </p:nvSpPr>
          <p:spPr>
            <a:xfrm rot="5400000">
              <a:off x="1897200" y="1088404"/>
              <a:ext cx="787817" cy="2885381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Round Same Side Corner Rectangle 6"/>
            <p:cNvSpPr/>
            <p:nvPr/>
          </p:nvSpPr>
          <p:spPr>
            <a:xfrm>
              <a:off x="848418" y="2175644"/>
              <a:ext cx="2846923" cy="7109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4" tIns="10795" rIns="10795" bIns="1079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700" kern="1200" dirty="0" smtClean="0"/>
                <a:t>If no leaks after 24 hours, begin infusion process</a:t>
              </a:r>
              <a:endParaRPr lang="en-US" sz="1700" kern="1200" dirty="0"/>
            </a:p>
          </p:txBody>
        </p:sp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 b="31707"/>
          <a:stretch>
            <a:fillRect/>
          </a:stretch>
        </p:blipFill>
        <p:spPr bwMode="auto">
          <a:xfrm>
            <a:off x="1371600" y="1981200"/>
            <a:ext cx="6248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72"/>
          <p:cNvGrpSpPr/>
          <p:nvPr/>
        </p:nvGrpSpPr>
        <p:grpSpPr>
          <a:xfrm>
            <a:off x="2438400" y="5486400"/>
            <a:ext cx="848418" cy="1212026"/>
            <a:chOff x="1" y="3204307"/>
            <a:chExt cx="848418" cy="1212026"/>
          </a:xfrm>
        </p:grpSpPr>
        <p:sp>
          <p:nvSpPr>
            <p:cNvPr id="77" name="Chevron 76"/>
            <p:cNvSpPr/>
            <p:nvPr/>
          </p:nvSpPr>
          <p:spPr>
            <a:xfrm rot="5400000">
              <a:off x="-181803" y="3386111"/>
              <a:ext cx="1212026" cy="848418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Chevron 4"/>
            <p:cNvSpPr/>
            <p:nvPr/>
          </p:nvSpPr>
          <p:spPr>
            <a:xfrm>
              <a:off x="1" y="3628516"/>
              <a:ext cx="848418" cy="3636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 smtClean="0"/>
                <a:t>Step 9</a:t>
              </a:r>
              <a:endParaRPr lang="en-US" sz="1900" kern="1200" dirty="0"/>
            </a:p>
          </p:txBody>
        </p:sp>
      </p:grpSp>
      <p:grpSp>
        <p:nvGrpSpPr>
          <p:cNvPr id="39" name="Group 73"/>
          <p:cNvGrpSpPr/>
          <p:nvPr/>
        </p:nvGrpSpPr>
        <p:grpSpPr>
          <a:xfrm>
            <a:off x="3286817" y="5486400"/>
            <a:ext cx="2885381" cy="787817"/>
            <a:chOff x="848418" y="3204307"/>
            <a:chExt cx="2885381" cy="787817"/>
          </a:xfrm>
        </p:grpSpPr>
        <p:sp>
          <p:nvSpPr>
            <p:cNvPr id="75" name="Round Same Side Corner Rectangle 74"/>
            <p:cNvSpPr/>
            <p:nvPr/>
          </p:nvSpPr>
          <p:spPr>
            <a:xfrm rot="5400000">
              <a:off x="1897200" y="2155525"/>
              <a:ext cx="787817" cy="2885381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6" name="Round Same Side Corner Rectangle 6"/>
            <p:cNvSpPr/>
            <p:nvPr/>
          </p:nvSpPr>
          <p:spPr>
            <a:xfrm>
              <a:off x="848418" y="3242765"/>
              <a:ext cx="2846923" cy="7109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4" tIns="10795" rIns="10795" bIns="1079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700" kern="1200" dirty="0" smtClean="0"/>
                <a:t>Allow 24 for laminate to cure</a:t>
              </a:r>
              <a:endParaRPr lang="en-US" sz="1700" kern="1200" dirty="0"/>
            </a:p>
          </p:txBody>
        </p:sp>
      </p:grp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 l="1064" t="12057"/>
          <a:stretch>
            <a:fillRect/>
          </a:stretch>
        </p:blipFill>
        <p:spPr bwMode="auto">
          <a:xfrm>
            <a:off x="1534217" y="1308309"/>
            <a:ext cx="5943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79"/>
          <p:cNvGrpSpPr/>
          <p:nvPr/>
        </p:nvGrpSpPr>
        <p:grpSpPr>
          <a:xfrm>
            <a:off x="2438400" y="5486400"/>
            <a:ext cx="848418" cy="1212026"/>
            <a:chOff x="1" y="4271428"/>
            <a:chExt cx="848418" cy="1212026"/>
          </a:xfrm>
        </p:grpSpPr>
        <p:sp>
          <p:nvSpPr>
            <p:cNvPr id="84" name="Chevron 83"/>
            <p:cNvSpPr/>
            <p:nvPr/>
          </p:nvSpPr>
          <p:spPr>
            <a:xfrm rot="5400000">
              <a:off x="-181803" y="4453232"/>
              <a:ext cx="1212026" cy="848418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5" name="Chevron 4"/>
            <p:cNvSpPr/>
            <p:nvPr/>
          </p:nvSpPr>
          <p:spPr>
            <a:xfrm>
              <a:off x="1" y="4695637"/>
              <a:ext cx="848418" cy="3636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 smtClean="0"/>
                <a:t>Step 10</a:t>
              </a:r>
              <a:endParaRPr lang="en-US" sz="1900" kern="1200" dirty="0"/>
            </a:p>
          </p:txBody>
        </p:sp>
      </p:grpSp>
      <p:grpSp>
        <p:nvGrpSpPr>
          <p:cNvPr id="46" name="Group 80"/>
          <p:cNvGrpSpPr/>
          <p:nvPr/>
        </p:nvGrpSpPr>
        <p:grpSpPr>
          <a:xfrm>
            <a:off x="3286817" y="5486400"/>
            <a:ext cx="2885381" cy="787817"/>
            <a:chOff x="848418" y="4271428"/>
            <a:chExt cx="2885381" cy="787817"/>
          </a:xfrm>
        </p:grpSpPr>
        <p:sp>
          <p:nvSpPr>
            <p:cNvPr id="82" name="Round Same Side Corner Rectangle 81"/>
            <p:cNvSpPr/>
            <p:nvPr/>
          </p:nvSpPr>
          <p:spPr>
            <a:xfrm rot="5400000">
              <a:off x="1897200" y="3222646"/>
              <a:ext cx="787817" cy="2885381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3" name="Round Same Side Corner Rectangle 6"/>
            <p:cNvSpPr/>
            <p:nvPr/>
          </p:nvSpPr>
          <p:spPr>
            <a:xfrm>
              <a:off x="848418" y="4309886"/>
              <a:ext cx="2846923" cy="7109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4" tIns="10795" rIns="10795" bIns="1079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700" kern="1200" dirty="0" smtClean="0"/>
                <a:t>Separate laminate from the mold</a:t>
              </a:r>
              <a:endParaRPr lang="en-US" sz="1700" kern="1200" dirty="0"/>
            </a:p>
          </p:txBody>
        </p:sp>
      </p:grpSp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76400" y="12954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Manufacturing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Resin deposits</a:t>
            </a:r>
          </a:p>
          <a:p>
            <a:r>
              <a:rPr lang="en-US" dirty="0" smtClean="0"/>
              <a:t>Size/type of flow media</a:t>
            </a:r>
          </a:p>
          <a:p>
            <a:r>
              <a:rPr lang="en-US" dirty="0" smtClean="0"/>
              <a:t>Points of infusion</a:t>
            </a:r>
          </a:p>
          <a:p>
            <a:pPr lvl="1"/>
            <a:r>
              <a:rPr lang="en-US" dirty="0" smtClean="0"/>
              <a:t>Fuselage</a:t>
            </a:r>
          </a:p>
          <a:p>
            <a:pPr lvl="1"/>
            <a:r>
              <a:rPr lang="en-US" dirty="0" smtClean="0"/>
              <a:t>Duct</a:t>
            </a:r>
          </a:p>
          <a:p>
            <a:r>
              <a:rPr lang="en-US" dirty="0" smtClean="0"/>
              <a:t>Leaks in vacuum bag</a:t>
            </a:r>
          </a:p>
          <a:p>
            <a:r>
              <a:rPr lang="en-US" dirty="0" smtClean="0"/>
              <a:t>Laying of the fibers</a:t>
            </a:r>
            <a:endParaRPr lang="en-US" dirty="0"/>
          </a:p>
        </p:txBody>
      </p:sp>
      <p:pic>
        <p:nvPicPr>
          <p:cNvPr id="2050" name="Picture 2" descr="C:\Users\Erica\Pictures\2011-02-21 Senior Design\DSC01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743200"/>
            <a:ext cx="39624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Redesign of Internal 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PROBLEM:</a:t>
            </a:r>
            <a:r>
              <a:rPr lang="en-US" dirty="0" smtClean="0"/>
              <a:t>  Fuselage geometry constraints restrict approximately 20% of the airflow through fan</a:t>
            </a:r>
          </a:p>
          <a:p>
            <a:r>
              <a:rPr lang="en-US" b="1" dirty="0" smtClean="0"/>
              <a:t>SOLUTION:</a:t>
            </a:r>
            <a:r>
              <a:rPr lang="en-US" dirty="0" smtClean="0"/>
              <a:t>  Move fan backwards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Constant cross-section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	 vs. constant area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733800"/>
            <a:ext cx="3352800" cy="279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6400800" y="4572000"/>
            <a:ext cx="914400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34200" y="4114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≈  3 in.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Failure Mode and Effect Analysis</a:t>
            </a:r>
            <a:endParaRPr lang="en-US" dirty="0"/>
          </a:p>
        </p:txBody>
      </p:sp>
      <p:pic>
        <p:nvPicPr>
          <p:cNvPr id="4" name="Content Placeholder 3" descr="FM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438400"/>
            <a:ext cx="8077200" cy="25385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143000"/>
          </a:xfrm>
        </p:spPr>
        <p:txBody>
          <a:bodyPr/>
          <a:lstStyle/>
          <a:p>
            <a:r>
              <a:rPr lang="en-US" dirty="0" smtClean="0"/>
              <a:t>Risk Assessment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620000" cy="5105400"/>
          </a:xfrm>
        </p:spPr>
        <p:txBody>
          <a:bodyPr/>
          <a:lstStyle/>
          <a:p>
            <a:r>
              <a:rPr lang="en-US" dirty="0" smtClean="0"/>
              <a:t>Access to Wind Tunnel</a:t>
            </a:r>
          </a:p>
          <a:p>
            <a:pPr lvl="1"/>
            <a:r>
              <a:rPr lang="en-US" dirty="0" smtClean="0"/>
              <a:t>Use a fan and </a:t>
            </a:r>
            <a:r>
              <a:rPr lang="en-US" dirty="0" err="1" smtClean="0"/>
              <a:t>pitot</a:t>
            </a:r>
            <a:r>
              <a:rPr lang="en-US" dirty="0" smtClean="0"/>
              <a:t> static tubes to measure velocity</a:t>
            </a:r>
          </a:p>
          <a:p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Use of schedule and Gantt chart</a:t>
            </a:r>
          </a:p>
          <a:p>
            <a:r>
              <a:rPr lang="en-US" dirty="0" smtClean="0"/>
              <a:t>Will not fly</a:t>
            </a:r>
          </a:p>
          <a:p>
            <a:pPr lvl="1"/>
            <a:r>
              <a:rPr lang="en-US" dirty="0" smtClean="0"/>
              <a:t>Careful calculations and input from various sources with experience </a:t>
            </a:r>
          </a:p>
          <a:p>
            <a:r>
              <a:rPr lang="en-US" dirty="0" smtClean="0"/>
              <a:t>Maybe too light weight with chosen fan</a:t>
            </a:r>
          </a:p>
          <a:p>
            <a:pPr lvl="1"/>
            <a:r>
              <a:rPr lang="en-US" dirty="0" smtClean="0"/>
              <a:t>Add a payload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Schedule</a:t>
            </a:r>
            <a:br>
              <a:rPr lang="en-US" dirty="0" smtClean="0"/>
            </a:br>
            <a:r>
              <a:rPr lang="en-US" dirty="0" smtClean="0"/>
              <a:t>(What is left to do)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4187" t="37500" r="19546" b="20833"/>
          <a:stretch>
            <a:fillRect/>
          </a:stretch>
        </p:blipFill>
        <p:spPr bwMode="auto">
          <a:xfrm>
            <a:off x="0" y="1828800"/>
            <a:ext cx="8153400" cy="412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/>
                </a:solidFill>
              </a:rPr>
              <a:t>Resources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8131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7239000" cy="6444841"/>
          </a:xfrm>
        </p:spPr>
        <p:txBody>
          <a:bodyPr>
            <a:spAutoFit/>
          </a:bodyPr>
          <a:lstStyle/>
          <a:p>
            <a:r>
              <a:rPr lang="en-US" sz="1600" dirty="0" smtClean="0"/>
              <a:t>"76mm Aluminum Alloy Electric Ducted Fan." </a:t>
            </a:r>
            <a:r>
              <a:rPr lang="en-US" sz="1600" i="1" dirty="0" smtClean="0"/>
              <a:t>Nitro RC Planes, Inc.</a:t>
            </a:r>
            <a:r>
              <a:rPr lang="en-US" sz="1600" dirty="0" smtClean="0"/>
              <a:t> 2010. Web. 05 Oct. 2010. &lt;http://www.nitroplanes.com/lealalel76du.html&gt;.</a:t>
            </a:r>
          </a:p>
          <a:p>
            <a:r>
              <a:rPr lang="en-US" sz="1600" dirty="0" err="1" smtClean="0"/>
              <a:t>Çengel</a:t>
            </a:r>
            <a:r>
              <a:rPr lang="en-US" sz="1600" dirty="0" smtClean="0"/>
              <a:t>, </a:t>
            </a:r>
            <a:r>
              <a:rPr lang="en-US" sz="1600" dirty="0" err="1" smtClean="0"/>
              <a:t>Yunus</a:t>
            </a:r>
            <a:r>
              <a:rPr lang="en-US" sz="1600" dirty="0" smtClean="0"/>
              <a:t> A., and Robert H. Turner. </a:t>
            </a:r>
            <a:r>
              <a:rPr lang="en-US" sz="1600" i="1" dirty="0" smtClean="0"/>
              <a:t>Fundamentals of Thermal-fluid Sciences</a:t>
            </a:r>
            <a:r>
              <a:rPr lang="en-US" sz="1600" dirty="0" smtClean="0"/>
              <a:t>. 3rd ed. Boston: McGraw-Hill, 2001. Print.</a:t>
            </a:r>
          </a:p>
          <a:p>
            <a:r>
              <a:rPr lang="en-US" sz="1600" dirty="0" err="1" smtClean="0"/>
              <a:t>Draganfly</a:t>
            </a:r>
            <a:r>
              <a:rPr lang="en-US" sz="1600" dirty="0" smtClean="0"/>
              <a:t> Innovations Inc.  </a:t>
            </a:r>
            <a:r>
              <a:rPr lang="en-US" sz="1600" i="1" dirty="0" smtClean="0"/>
              <a:t>RCToys.com Sells RC Airplanes RC Blimps RC Helicopters &amp; Parts</a:t>
            </a:r>
            <a:r>
              <a:rPr lang="en-US" sz="1600" dirty="0" smtClean="0"/>
              <a:t>. 2008. Web. 07 Oct. 2010. &lt;http://www.rctoys.com/pr/category/rc-information/rc-hobby-parts-component-info/&gt;.</a:t>
            </a:r>
          </a:p>
          <a:p>
            <a:r>
              <a:rPr lang="en-US" sz="1600" dirty="0" smtClean="0"/>
              <a:t>"Electric Ducted Fan Jet." </a:t>
            </a:r>
            <a:r>
              <a:rPr lang="en-US" sz="1600" i="1" dirty="0" smtClean="0"/>
              <a:t>RC Hobby Universe Guide to RC Airplanes, Helicopters, Boats, Cars and Trucks!</a:t>
            </a:r>
            <a:r>
              <a:rPr lang="en-US" sz="1600" dirty="0" smtClean="0"/>
              <a:t> 2006. Web. 07 Oct. 2010. &lt;http://www.rc-hobby-universe.com/electric-ducted-fan-jet.html&gt;.</a:t>
            </a:r>
          </a:p>
          <a:p>
            <a:r>
              <a:rPr lang="en-US" sz="1600" dirty="0" smtClean="0"/>
              <a:t>“Integrating GPS with MAVs.”&lt;http://www.mil.ufl.edu/~number9/mav/&gt;. </a:t>
            </a:r>
          </a:p>
          <a:p>
            <a:r>
              <a:rPr lang="en-US" sz="1600" dirty="0" smtClean="0"/>
              <a:t>Marc De </a:t>
            </a:r>
            <a:r>
              <a:rPr lang="en-US" sz="1600" dirty="0" err="1" smtClean="0"/>
              <a:t>Piolenc</a:t>
            </a:r>
            <a:r>
              <a:rPr lang="en-US" sz="1600" dirty="0" smtClean="0"/>
              <a:t>, F. "Ducted Fan Design, Volume 1 (Revised)." </a:t>
            </a:r>
            <a:r>
              <a:rPr lang="en-US" sz="1600" i="1" dirty="0" smtClean="0"/>
              <a:t>Google Books</a:t>
            </a:r>
            <a:r>
              <a:rPr lang="en-US" sz="1600" dirty="0" smtClean="0"/>
              <a:t>. Web. 29 Nov. 2010. &lt;http://books.google.com/books?id=YcAjcSSP4HMC&amp;printsec=frontcover&amp;dq=Ducted Fan Design Volume 1&amp;source=</a:t>
            </a:r>
            <a:r>
              <a:rPr lang="en-US" sz="1600" dirty="0" err="1" smtClean="0"/>
              <a:t>bl&amp;ots</a:t>
            </a:r>
            <a:r>
              <a:rPr lang="en-US" sz="1600" dirty="0" smtClean="0"/>
              <a:t>=</a:t>
            </a:r>
            <a:r>
              <a:rPr lang="en-US" sz="1600" dirty="0" err="1" smtClean="0"/>
              <a:t>WtfDi_ZHQZ&amp;sig</a:t>
            </a:r>
            <a:r>
              <a:rPr lang="en-US" sz="1600" dirty="0" smtClean="0"/>
              <a:t>=4G6VIAKC63HnIZLlQMLFf56LTZ0&amp;hl=</a:t>
            </a:r>
            <a:r>
              <a:rPr lang="en-US" sz="1600" dirty="0" err="1" smtClean="0"/>
              <a:t>en&amp;ei</a:t>
            </a:r>
            <a:r>
              <a:rPr lang="en-US" sz="1600" dirty="0" smtClean="0"/>
              <a:t>=nYnoTID_GMP6lwewtLGcCw&amp;sa=</a:t>
            </a:r>
            <a:r>
              <a:rPr lang="en-US" sz="1600" dirty="0" err="1" smtClean="0"/>
              <a:t>X&amp;oi</a:t>
            </a:r>
            <a:r>
              <a:rPr lang="en-US" sz="1600" dirty="0" smtClean="0"/>
              <a:t>=</a:t>
            </a:r>
            <a:r>
              <a:rPr lang="en-US" sz="1600" dirty="0" err="1" smtClean="0"/>
              <a:t>book_result&amp;ct</a:t>
            </a:r>
            <a:r>
              <a:rPr lang="en-US" sz="1600" dirty="0" smtClean="0"/>
              <a:t>=</a:t>
            </a:r>
            <a:r>
              <a:rPr lang="en-US" sz="1600" dirty="0" err="1" smtClean="0"/>
              <a:t>result&amp;resnum</a:t>
            </a:r>
            <a:r>
              <a:rPr lang="en-US" sz="1600" dirty="0" smtClean="0"/>
              <a:t>=9&amp;ved=0CEYQ6AEwCA#v=</a:t>
            </a:r>
            <a:r>
              <a:rPr lang="en-US" sz="1600" dirty="0" err="1" smtClean="0"/>
              <a:t>onepage&amp;q</a:t>
            </a:r>
            <a:r>
              <a:rPr lang="en-US" sz="1600" dirty="0" smtClean="0"/>
              <a:t>=</a:t>
            </a:r>
            <a:r>
              <a:rPr lang="en-US" sz="1600" dirty="0" err="1" smtClean="0"/>
              <a:t>efficiency&amp;f</a:t>
            </a:r>
            <a:r>
              <a:rPr lang="en-US" sz="1600" dirty="0" smtClean="0"/>
              <a:t>=false&gt;.</a:t>
            </a:r>
          </a:p>
          <a:p>
            <a:r>
              <a:rPr lang="en-US" sz="1600" dirty="0" smtClean="0"/>
              <a:t>“RC Hobby Universe.” &lt;http://www.rc-hobby universe.com/electric-ducted-fan-jet.html&gt;.</a:t>
            </a:r>
          </a:p>
          <a:p>
            <a:endParaRPr lang="en-US" sz="1600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sz="3000" dirty="0" smtClean="0"/>
              <a:t>Project Goal</a:t>
            </a:r>
          </a:p>
          <a:p>
            <a:r>
              <a:rPr lang="en-US" sz="3000" dirty="0" smtClean="0"/>
              <a:t>Assembled View</a:t>
            </a:r>
          </a:p>
          <a:p>
            <a:r>
              <a:rPr lang="en-US" sz="3000" dirty="0" smtClean="0"/>
              <a:t>Coefficient of Lift and Drag</a:t>
            </a:r>
          </a:p>
          <a:p>
            <a:r>
              <a:rPr lang="en-US" sz="3000" dirty="0" smtClean="0"/>
              <a:t>Static Thrust Test</a:t>
            </a:r>
          </a:p>
          <a:p>
            <a:r>
              <a:rPr lang="en-US" sz="3000" dirty="0" smtClean="0"/>
              <a:t>Inlet Placement</a:t>
            </a:r>
          </a:p>
          <a:p>
            <a:r>
              <a:rPr lang="en-US" sz="3000" dirty="0" smtClean="0"/>
              <a:t>Intake at Bottom</a:t>
            </a:r>
          </a:p>
          <a:p>
            <a:r>
              <a:rPr lang="en-US" sz="3000" dirty="0" smtClean="0"/>
              <a:t>Weight and Cost Analysis</a:t>
            </a:r>
          </a:p>
          <a:p>
            <a:r>
              <a:rPr lang="en-US" sz="3000" dirty="0" smtClean="0"/>
              <a:t>Vacuum Bagging Process</a:t>
            </a:r>
          </a:p>
          <a:p>
            <a:r>
              <a:rPr lang="en-US" sz="3000" dirty="0" smtClean="0"/>
              <a:t>Manufacturing Complications</a:t>
            </a:r>
          </a:p>
          <a:p>
            <a:r>
              <a:rPr lang="en-US" sz="3000" dirty="0" smtClean="0"/>
              <a:t>Internal Duct</a:t>
            </a:r>
          </a:p>
          <a:p>
            <a:r>
              <a:rPr lang="en-US" sz="3000" dirty="0" smtClean="0"/>
              <a:t>FMEA</a:t>
            </a:r>
          </a:p>
          <a:p>
            <a:r>
              <a:rPr lang="en-US" sz="3000" dirty="0" smtClean="0"/>
              <a:t>Risks</a:t>
            </a:r>
          </a:p>
          <a:p>
            <a:r>
              <a:rPr lang="en-US" sz="3000" dirty="0" smtClean="0"/>
              <a:t>Schedule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7239000" cy="48466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Lieutenant Brewer</a:t>
            </a:r>
          </a:p>
          <a:p>
            <a:r>
              <a:rPr lang="en-US" dirty="0" smtClean="0"/>
              <a:t>Dr. Hovsapian</a:t>
            </a:r>
          </a:p>
          <a:p>
            <a:r>
              <a:rPr lang="en-US" dirty="0" smtClean="0"/>
              <a:t>Dr. Kosaraju</a:t>
            </a:r>
          </a:p>
          <a:p>
            <a:r>
              <a:rPr lang="en-US" dirty="0" smtClean="0"/>
              <a:t>Dr. Okoli</a:t>
            </a:r>
          </a:p>
          <a:p>
            <a:r>
              <a:rPr lang="en-US" dirty="0" smtClean="0"/>
              <a:t>Dr. Englander</a:t>
            </a:r>
          </a:p>
          <a:p>
            <a:r>
              <a:rPr lang="en-US" dirty="0" smtClean="0"/>
              <a:t>Dr. Ordonez </a:t>
            </a:r>
          </a:p>
          <a:p>
            <a:r>
              <a:rPr lang="en-US" dirty="0" smtClean="0"/>
              <a:t>Dr. Shih</a:t>
            </a:r>
          </a:p>
          <a:p>
            <a:r>
              <a:rPr lang="en-US" dirty="0" smtClean="0"/>
              <a:t>Jerry Horne</a:t>
            </a:r>
          </a:p>
          <a:p>
            <a:r>
              <a:rPr lang="en-US" dirty="0" smtClean="0"/>
              <a:t>Dr. Chuy</a:t>
            </a:r>
          </a:p>
          <a:p>
            <a:r>
              <a:rPr lang="en-US" dirty="0" smtClean="0"/>
              <a:t>Dr. Ahmed</a:t>
            </a:r>
          </a:p>
          <a:p>
            <a:r>
              <a:rPr lang="en-US" dirty="0" smtClean="0"/>
              <a:t>Thunder Power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3942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/>
                </a:solidFill>
              </a:rPr>
              <a:t>questions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9164" name="Picture 12" descr="books in the shape of a question m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752600"/>
            <a:ext cx="4724400" cy="4724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Project Goal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96200" cy="4754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team’s goal is to produce 3 fuselage designs and be able to judge these designs based on the following decision matrix criteria: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</a:rPr>
              <a:t>Weight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</a:rPr>
              <a:t>Flight time (Efficiency)</a:t>
            </a:r>
            <a:endParaRPr lang="en-US" b="1" dirty="0" smtClean="0"/>
          </a:p>
          <a:p>
            <a:pPr lvl="1"/>
            <a:r>
              <a:rPr lang="en-US" sz="2400" b="1" dirty="0" smtClean="0">
                <a:solidFill>
                  <a:schemeClr val="tx1"/>
                </a:solidFill>
              </a:rPr>
              <a:t>Maximum speed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</a:rPr>
              <a:t>Stability (Center of Gravity) 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Assembled View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7010400" cy="50905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16200000" flipH="1">
            <a:off x="647700" y="4991100"/>
            <a:ext cx="15240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810000" y="3124200"/>
            <a:ext cx="6858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V="1">
            <a:off x="5791200" y="3505200"/>
            <a:ext cx="12192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334000" y="2133600"/>
            <a:ext cx="10668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0600" y="3886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Battery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19400" y="2819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Internal Duct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38600" y="1905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Exhaust Cap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48400" y="4191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EDF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Coefficient of Drag and Lift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dirty="0" smtClean="0"/>
              <a:t>Drag Coefficient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1524000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 </a:t>
            </a:r>
            <a:r>
              <a:rPr lang="en-US" sz="2600" dirty="0" smtClean="0"/>
              <a:t>Lift</a:t>
            </a:r>
            <a:r>
              <a:rPr lang="en-US" sz="3200" dirty="0" smtClean="0"/>
              <a:t> </a:t>
            </a:r>
            <a:r>
              <a:rPr lang="en-US" sz="2600" dirty="0" smtClean="0"/>
              <a:t>Coefficient</a:t>
            </a:r>
            <a:endParaRPr lang="en-US" sz="26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14400" y="2209800"/>
          <a:ext cx="2444750" cy="1047750"/>
        </p:xfrm>
        <a:graphic>
          <a:graphicData uri="http://schemas.openxmlformats.org/presentationml/2006/ole">
            <p:oleObj spid="_x0000_s1026" name="Mathcad" r:id="rId3" imgW="1333440" imgH="571680" progId="Mathcad">
              <p:link updateAutomatic="1"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5181600" y="2286000"/>
          <a:ext cx="2262187" cy="976484"/>
        </p:xfrm>
        <a:graphic>
          <a:graphicData uri="http://schemas.openxmlformats.org/presentationml/2006/ole">
            <p:oleObj spid="_x0000_s1027" name="Mathcad" r:id="rId4" imgW="1324080" imgH="571680" progId="Mathcad">
              <p:link updateAutomatic="1"/>
            </p:oleObj>
          </a:graphicData>
        </a:graphic>
      </p:graphicFrame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 l="3922"/>
          <a:stretch>
            <a:fillRect/>
          </a:stretch>
        </p:blipFill>
        <p:spPr bwMode="auto">
          <a:xfrm>
            <a:off x="1905000" y="4419600"/>
            <a:ext cx="5181600" cy="204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5105400" y="3429000"/>
          <a:ext cx="1092994" cy="685800"/>
        </p:xfrm>
        <a:graphic>
          <a:graphicData uri="http://schemas.openxmlformats.org/presentationml/2006/ole">
            <p:oleObj spid="_x0000_s1029" name="Mathcad" r:id="rId6" imgW="485640" imgH="304920" progId="Mathcad">
              <p:link updateAutomatic="1"/>
            </p:oleObj>
          </a:graphicData>
        </a:graphic>
      </p:graphicFrame>
      <p:graphicFrame>
        <p:nvGraphicFramePr>
          <p:cNvPr id="4" name="Object 6"/>
          <p:cNvGraphicFramePr>
            <a:graphicFrameLocks noChangeAspect="1"/>
          </p:cNvGraphicFramePr>
          <p:nvPr/>
        </p:nvGraphicFramePr>
        <p:xfrm>
          <a:off x="914400" y="3429000"/>
          <a:ext cx="1307307" cy="685800"/>
        </p:xfrm>
        <a:graphic>
          <a:graphicData uri="http://schemas.openxmlformats.org/presentationml/2006/ole">
            <p:oleObj spid="_x0000_s1030" name="Mathcad" r:id="rId7" imgW="581040" imgH="304920" progId="Mathcad">
              <p:link updateAutomatic="1"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thrust test</a:t>
            </a:r>
            <a:endParaRPr lang="en-US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 bwMode="auto">
          <a:xfrm>
            <a:off x="457200" y="1600200"/>
            <a:ext cx="352044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Created a mount to hold fan </a:t>
            </a: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Connected the fan, speed control, receiver, and battery</a:t>
            </a: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Measured the change in weight</a:t>
            </a: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C:\Users\Erica\Pictures\2011-01-30 spring 2011\DSC0160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1336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143000"/>
          </a:xfrm>
        </p:spPr>
        <p:txBody>
          <a:bodyPr/>
          <a:lstStyle/>
          <a:p>
            <a:r>
              <a:rPr lang="en-US" dirty="0" smtClean="0"/>
              <a:t>Static thrust test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1295400"/>
          <a:ext cx="7239000" cy="3320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0"/>
                <a:gridCol w="36195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Limitations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Results</a:t>
                      </a:r>
                      <a:endParaRPr lang="en-US" sz="2800" dirty="0"/>
                    </a:p>
                  </a:txBody>
                  <a:tcPr/>
                </a:tc>
              </a:tr>
              <a:tr h="2787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533400" y="1905000"/>
            <a:ext cx="3657600" cy="2743200"/>
          </a:xfrm>
          <a:prstGeom prst="rect">
            <a:avLst/>
          </a:prstGeom>
        </p:spPr>
        <p:txBody>
          <a:bodyPr/>
          <a:lstStyle/>
          <a:p>
            <a:r>
              <a:rPr lang="en-US" sz="2200" dirty="0" smtClean="0"/>
              <a:t>Mount may limit air flow</a:t>
            </a:r>
          </a:p>
          <a:p>
            <a:r>
              <a:rPr lang="en-US" sz="2200" dirty="0" smtClean="0"/>
              <a:t>Does not test dynamic conditions</a:t>
            </a:r>
          </a:p>
          <a:p>
            <a:r>
              <a:rPr lang="en-US" sz="2200" dirty="0" smtClean="0"/>
              <a:t>Actual static thrust would be lower due to losses in friction of the fuselage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191000" y="1905000"/>
            <a:ext cx="3428999" cy="2667000"/>
          </a:xfrm>
          <a:prstGeom prst="rect">
            <a:avLst/>
          </a:prstGeom>
        </p:spPr>
        <p:txBody>
          <a:bodyPr/>
          <a:lstStyle/>
          <a:p>
            <a:r>
              <a:rPr lang="en-US" sz="2200" dirty="0" smtClean="0"/>
              <a:t>1.6 kg, 15.7N of thrust</a:t>
            </a:r>
          </a:p>
          <a:p>
            <a:pPr algn="ctr">
              <a:buNone/>
            </a:pPr>
            <a:r>
              <a:rPr lang="en-US" sz="2200" dirty="0" smtClean="0"/>
              <a:t>Using actuator disk theory</a:t>
            </a:r>
          </a:p>
          <a:p>
            <a:r>
              <a:rPr lang="en-US" sz="2200" dirty="0" smtClean="0"/>
              <a:t>T=</a:t>
            </a:r>
            <a:r>
              <a:rPr lang="el-GR" sz="2200" dirty="0" smtClean="0">
                <a:cs typeface="Calibri"/>
              </a:rPr>
              <a:t>Δ</a:t>
            </a:r>
            <a:r>
              <a:rPr lang="en-US" sz="2200" dirty="0" smtClean="0">
                <a:cs typeface="Calibri"/>
              </a:rPr>
              <a:t>P*A</a:t>
            </a:r>
          </a:p>
          <a:p>
            <a:pPr algn="ctr">
              <a:buNone/>
            </a:pPr>
            <a:r>
              <a:rPr lang="en-US" sz="2200" dirty="0" smtClean="0">
                <a:cs typeface="Calibri"/>
              </a:rPr>
              <a:t>ΔP=3.97 </a:t>
            </a:r>
            <a:r>
              <a:rPr lang="en-US" sz="2200" dirty="0" err="1" smtClean="0">
                <a:cs typeface="Calibri"/>
              </a:rPr>
              <a:t>kPa</a:t>
            </a:r>
            <a:endParaRPr lang="en-US" sz="2200" dirty="0" smtClean="0">
              <a:cs typeface="Calibri"/>
            </a:endParaRPr>
          </a:p>
          <a:p>
            <a:r>
              <a:rPr lang="en-US" sz="2200" dirty="0" smtClean="0">
                <a:cs typeface="Calibri"/>
              </a:rPr>
              <a:t>T=ṁ*V</a:t>
            </a:r>
          </a:p>
          <a:p>
            <a:pPr algn="ctr">
              <a:buNone/>
            </a:pPr>
            <a:r>
              <a:rPr lang="en-US" sz="2200" dirty="0" smtClean="0">
                <a:cs typeface="Calibri"/>
              </a:rPr>
              <a:t>V=57.4 m/s</a:t>
            </a:r>
            <a:endParaRPr lang="en-US" sz="2200" dirty="0"/>
          </a:p>
          <a:p>
            <a:pPr algn="ctr">
              <a:buNone/>
            </a:pPr>
            <a:endParaRPr lang="en-US" sz="2200" dirty="0" smtClean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4549676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T=m*</a:t>
            </a:r>
            <a:r>
              <a:rPr lang="en-US" sz="2400" dirty="0" err="1" smtClean="0"/>
              <a:t>dV</a:t>
            </a:r>
            <a:endParaRPr lang="en-US" sz="2400" dirty="0" smtClean="0"/>
          </a:p>
          <a:p>
            <a:r>
              <a:rPr lang="en-US" sz="2400" dirty="0" smtClean="0"/>
              <a:t>      To keep a certain thrust change the mass of air entering fan or change in velocity. At higher speeds have a smaller change in velocity across fan, which is why we need to maximize the amount of air fed to the fan. </a:t>
            </a:r>
            <a:endParaRPr 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143000"/>
          </a:xfrm>
        </p:spPr>
        <p:txBody>
          <a:bodyPr/>
          <a:lstStyle/>
          <a:p>
            <a:r>
              <a:rPr lang="en-US" dirty="0" smtClean="0"/>
              <a:t>Inlet placement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28600" y="3581400"/>
            <a:ext cx="4038600" cy="1295400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Dark red=45 m/s</a:t>
            </a:r>
          </a:p>
          <a:p>
            <a:r>
              <a:rPr lang="en-US" sz="2400" dirty="0" smtClean="0"/>
              <a:t>Losses due to friction</a:t>
            </a:r>
          </a:p>
          <a:p>
            <a:r>
              <a:rPr lang="en-US" sz="2400" dirty="0" smtClean="0"/>
              <a:t>Higher efficiency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5" name="Picture 2" descr="C:\Users\Erica\Documents\My Dropbox\Senior Design\Spring 2011\Presentation 1\Hole F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81200"/>
            <a:ext cx="4876800" cy="1517994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5181600" y="3505200"/>
            <a:ext cx="2819400" cy="2133600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Dark red=60 m/s</a:t>
            </a:r>
          </a:p>
          <a:p>
            <a:r>
              <a:rPr lang="en-US" sz="2400" dirty="0" smtClean="0"/>
              <a:t>High velocity entering fan</a:t>
            </a:r>
          </a:p>
          <a:p>
            <a:r>
              <a:rPr lang="en-US" sz="2400" dirty="0" smtClean="0"/>
              <a:t>Lower efficiency</a:t>
            </a:r>
            <a:endParaRPr lang="en-US" sz="2400" dirty="0"/>
          </a:p>
        </p:txBody>
      </p:sp>
      <p:pic>
        <p:nvPicPr>
          <p:cNvPr id="7" name="Picture 3" descr="C:\Users\Erica\Documents\My Dropbox\Senior Design\Spring 2011\Presentation 1\Hole Clo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981200"/>
            <a:ext cx="2324100" cy="1564299"/>
          </a:xfrm>
          <a:prstGeom prst="rect">
            <a:avLst/>
          </a:prstGeom>
          <a:noFill/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1447800"/>
          <a:ext cx="8153400" cy="377168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076646"/>
                <a:gridCol w="3076754"/>
              </a:tblGrid>
              <a:tr h="4979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Inlet far from fan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Inlet close to fan</a:t>
                      </a:r>
                      <a:endParaRPr lang="en-US" sz="2800" dirty="0"/>
                    </a:p>
                  </a:txBody>
                  <a:tcPr/>
                </a:tc>
              </a:tr>
              <a:tr h="32535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5800" y="53340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Efficiency:</a:t>
            </a:r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85800" y="59436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As the change in velocity of the air by the fan increases the efficiency of the fan increases!</a:t>
            </a:r>
            <a:endParaRPr lang="en-US" sz="2000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5334000"/>
            <a:ext cx="4257675" cy="542925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1000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143000"/>
          </a:xfrm>
        </p:spPr>
        <p:txBody>
          <a:bodyPr/>
          <a:lstStyle/>
          <a:p>
            <a:r>
              <a:rPr lang="en-US" dirty="0" smtClean="0"/>
              <a:t>Why Intake at Bottom?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MAV designed to fly at high angles of attack</a:t>
            </a:r>
          </a:p>
          <a:p>
            <a:r>
              <a:rPr lang="en-US" dirty="0" smtClean="0"/>
              <a:t>Intake at top not possible</a:t>
            </a:r>
          </a:p>
          <a:p>
            <a:r>
              <a:rPr lang="en-US" dirty="0" smtClean="0"/>
              <a:t>Intake at sides not economically efficient</a:t>
            </a:r>
          </a:p>
          <a:p>
            <a:r>
              <a:rPr lang="en-US" b="1" dirty="0" smtClean="0"/>
              <a:t>EXAMPLE:</a:t>
            </a:r>
            <a:r>
              <a:rPr lang="en-US" dirty="0" smtClean="0"/>
              <a:t>  Cruise Missiles</a:t>
            </a:r>
            <a:endParaRPr 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581400"/>
            <a:ext cx="7848600" cy="264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rawingPalet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827</Words>
  <Application>Microsoft Office PowerPoint</Application>
  <PresentationFormat>On-screen Show (4:3)</PresentationFormat>
  <Paragraphs>190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Opulent</vt:lpstr>
      <vt:lpstr>C:\Users\Owner\Desktop\drag.xmcd\Selection 3 25 143 85</vt:lpstr>
      <vt:lpstr>C:\Users\Owner\Desktop\drag.xmcd\Selection 67 145 206 205</vt:lpstr>
      <vt:lpstr>C:\Users\Owner\Desktop\drag.xmcd\Selection 115 87 166 119</vt:lpstr>
      <vt:lpstr>C:\Users\Owner\Desktop\drag.xmcd\Selection 27 63 88 95</vt:lpstr>
      <vt:lpstr>Integration of Experimental Propulsion Systems in Micro Air Vehicles</vt:lpstr>
      <vt:lpstr>Overview</vt:lpstr>
      <vt:lpstr>Project Goal</vt:lpstr>
      <vt:lpstr>Assembled View</vt:lpstr>
      <vt:lpstr>Coefficient of Drag and Lift</vt:lpstr>
      <vt:lpstr>Static thrust test</vt:lpstr>
      <vt:lpstr>Static thrust test</vt:lpstr>
      <vt:lpstr>Inlet placement</vt:lpstr>
      <vt:lpstr>Why Intake at Bottom?</vt:lpstr>
      <vt:lpstr>Weight analysis</vt:lpstr>
      <vt:lpstr>Cost Analysis</vt:lpstr>
      <vt:lpstr>   Vacuum Bagging Process</vt:lpstr>
      <vt:lpstr>Vacuum Bagging Step by Step</vt:lpstr>
      <vt:lpstr>Manufacturing Complications</vt:lpstr>
      <vt:lpstr>Redesign of Internal Duct</vt:lpstr>
      <vt:lpstr>Failure Mode and Effect Analysis</vt:lpstr>
      <vt:lpstr>Risk Assessment </vt:lpstr>
      <vt:lpstr>Schedule (What is left to do)</vt:lpstr>
      <vt:lpstr>Resources</vt:lpstr>
      <vt:lpstr>acknowledgements</vt:lpstr>
      <vt:lpstr>questions</vt:lpstr>
    </vt:vector>
  </TitlesOfParts>
  <Company>FAMU-FSU College of Engineering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cmstest</dc:creator>
  <cp:lastModifiedBy>Erica</cp:lastModifiedBy>
  <cp:revision>220</cp:revision>
  <dcterms:created xsi:type="dcterms:W3CDTF">2010-11-14T17:56:29Z</dcterms:created>
  <dcterms:modified xsi:type="dcterms:W3CDTF">2011-02-22T17:27:44Z</dcterms:modified>
</cp:coreProperties>
</file>